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2" r:id="rId3"/>
    <p:sldId id="291" r:id="rId4"/>
    <p:sldId id="300" r:id="rId5"/>
    <p:sldId id="284" r:id="rId6"/>
    <p:sldId id="279" r:id="rId7"/>
    <p:sldId id="274" r:id="rId8"/>
    <p:sldId id="275" r:id="rId9"/>
    <p:sldId id="267" r:id="rId10"/>
    <p:sldId id="270" r:id="rId11"/>
    <p:sldId id="292" r:id="rId12"/>
    <p:sldId id="293" r:id="rId13"/>
    <p:sldId id="296" r:id="rId14"/>
    <p:sldId id="294" r:id="rId15"/>
    <p:sldId id="295" r:id="rId16"/>
    <p:sldId id="297" r:id="rId17"/>
    <p:sldId id="298" r:id="rId18"/>
    <p:sldId id="289" r:id="rId19"/>
    <p:sldId id="29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574"/>
    <a:srgbClr val="352010"/>
    <a:srgbClr val="E0E789"/>
    <a:srgbClr val="83C937"/>
    <a:srgbClr val="774E30"/>
    <a:srgbClr val="FFFF99"/>
    <a:srgbClr val="FED31C"/>
    <a:srgbClr val="331F0F"/>
    <a:srgbClr val="533621"/>
    <a:srgbClr val="F0A6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167" autoAdjust="0"/>
  </p:normalViewPr>
  <p:slideViewPr>
    <p:cSldViewPr snapToGrid="0">
      <p:cViewPr>
        <p:scale>
          <a:sx n="125" d="100"/>
          <a:sy n="125" d="100"/>
        </p:scale>
        <p:origin x="34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5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58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microsoft.com/office/2007/relationships/hdphoto" Target="../media/hdphoto4.wdp"/><Relationship Id="rId12" Type="http://schemas.openxmlformats.org/officeDocument/2006/relationships/image" Target="../media/image55.png"/><Relationship Id="rId17" Type="http://schemas.openxmlformats.org/officeDocument/2006/relationships/image" Target="../media/image4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8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4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41.png"/><Relationship Id="rId23" Type="http://schemas.openxmlformats.org/officeDocument/2006/relationships/image" Target="../media/image15.png"/><Relationship Id="rId10" Type="http://schemas.openxmlformats.org/officeDocument/2006/relationships/image" Target="../media/image53.png"/><Relationship Id="rId19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26" Type="http://schemas.openxmlformats.org/officeDocument/2006/relationships/image" Target="../media/image23.png"/><Relationship Id="rId3" Type="http://schemas.openxmlformats.org/officeDocument/2006/relationships/image" Target="../media/image59.png"/><Relationship Id="rId21" Type="http://schemas.openxmlformats.org/officeDocument/2006/relationships/image" Target="../media/image58.png"/><Relationship Id="rId7" Type="http://schemas.openxmlformats.org/officeDocument/2006/relationships/image" Target="../media/image63.png"/><Relationship Id="rId12" Type="http://schemas.openxmlformats.org/officeDocument/2006/relationships/image" Target="../media/image65.png"/><Relationship Id="rId17" Type="http://schemas.openxmlformats.org/officeDocument/2006/relationships/image" Target="../media/image47.png"/><Relationship Id="rId25" Type="http://schemas.openxmlformats.org/officeDocument/2006/relationships/image" Target="../media/image22.png"/><Relationship Id="rId2" Type="http://schemas.openxmlformats.org/officeDocument/2006/relationships/image" Target="../media/image2.png"/><Relationship Id="rId16" Type="http://schemas.openxmlformats.org/officeDocument/2006/relationships/image" Target="../media/image69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14.png"/><Relationship Id="rId24" Type="http://schemas.openxmlformats.org/officeDocument/2006/relationships/image" Target="../media/image21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23" Type="http://schemas.openxmlformats.org/officeDocument/2006/relationships/image" Target="../media/image15.png"/><Relationship Id="rId10" Type="http://schemas.openxmlformats.org/officeDocument/2006/relationships/image" Target="../media/image64.png"/><Relationship Id="rId19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8.png"/><Relationship Id="rId14" Type="http://schemas.openxmlformats.org/officeDocument/2006/relationships/image" Target="../media/image67.png"/><Relationship Id="rId2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71.pn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76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5.png"/><Relationship Id="rId5" Type="http://schemas.openxmlformats.org/officeDocument/2006/relationships/image" Target="../media/image64.png"/><Relationship Id="rId15" Type="http://schemas.openxmlformats.org/officeDocument/2006/relationships/image" Target="../media/image7.png"/><Relationship Id="rId10" Type="http://schemas.openxmlformats.org/officeDocument/2006/relationships/image" Target="../media/image74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80.PNG"/><Relationship Id="rId7" Type="http://schemas.openxmlformats.org/officeDocument/2006/relationships/image" Target="../media/image84.gi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21.png"/><Relationship Id="rId5" Type="http://schemas.openxmlformats.org/officeDocument/2006/relationships/image" Target="../media/image82.jpg"/><Relationship Id="rId15" Type="http://schemas.openxmlformats.org/officeDocument/2006/relationships/image" Target="../media/image86.gif"/><Relationship Id="rId10" Type="http://schemas.openxmlformats.org/officeDocument/2006/relationships/image" Target="../media/image15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3" Type="http://schemas.openxmlformats.org/officeDocument/2006/relationships/image" Target="../media/image97.gif"/><Relationship Id="rId7" Type="http://schemas.openxmlformats.org/officeDocument/2006/relationships/image" Target="../media/image99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gif"/><Relationship Id="rId11" Type="http://schemas.openxmlformats.org/officeDocument/2006/relationships/image" Target="../media/image103.gif"/><Relationship Id="rId5" Type="http://schemas.openxmlformats.org/officeDocument/2006/relationships/image" Target="../media/image98.gif"/><Relationship Id="rId10" Type="http://schemas.openxmlformats.org/officeDocument/2006/relationships/image" Target="../media/image102.gif"/><Relationship Id="rId4" Type="http://schemas.openxmlformats.org/officeDocument/2006/relationships/image" Target="../media/image45.gif"/><Relationship Id="rId9" Type="http://schemas.openxmlformats.org/officeDocument/2006/relationships/image" Target="../media/image101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28" Type="http://schemas.openxmlformats.org/officeDocument/2006/relationships/image" Target="../media/image25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2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3.png"/><Relationship Id="rId5" Type="http://schemas.openxmlformats.org/officeDocument/2006/relationships/image" Target="../media/image33.png"/><Relationship Id="rId15" Type="http://schemas.openxmlformats.org/officeDocument/2006/relationships/image" Target="../media/image39.png"/><Relationship Id="rId10" Type="http://schemas.openxmlformats.org/officeDocument/2006/relationships/image" Target="../media/image21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1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44.png"/><Relationship Id="rId17" Type="http://schemas.openxmlformats.org/officeDocument/2006/relationships/image" Target="../media/image17.gif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41.png"/><Relationship Id="rId19" Type="http://schemas.openxmlformats.org/officeDocument/2006/relationships/image" Target="../media/image45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1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44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1.png"/><Relationship Id="rId22" Type="http://schemas.openxmlformats.org/officeDocument/2006/relationships/image" Target="../media/image45.gif"/><Relationship Id="rId27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8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46.png"/><Relationship Id="rId12" Type="http://schemas.openxmlformats.org/officeDocument/2006/relationships/image" Target="../media/image41.png"/><Relationship Id="rId17" Type="http://schemas.openxmlformats.org/officeDocument/2006/relationships/image" Target="../media/image17.gif"/><Relationship Id="rId2" Type="http://schemas.openxmlformats.org/officeDocument/2006/relationships/slide" Target="slide19.xml"/><Relationship Id="rId16" Type="http://schemas.openxmlformats.org/officeDocument/2006/relationships/image" Target="../media/image14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7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10" Type="http://schemas.openxmlformats.org/officeDocument/2006/relationships/image" Target="../media/image1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4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2358574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76121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576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퀘스트 골드 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888724" y="4297784"/>
            <a:ext cx="2804159" cy="2307919"/>
            <a:chOff x="4983973" y="3499837"/>
            <a:chExt cx="2804159" cy="2307919"/>
          </a:xfrm>
        </p:grpSpPr>
        <p:pic>
          <p:nvPicPr>
            <p:cNvPr id="178" name="그림 177" descr="그리기이(가) 표시된 사진&#10;&#10;자동 생성된 설명">
              <a:extLst>
                <a:ext uri="{FF2B5EF4-FFF2-40B4-BE49-F238E27FC236}">
                  <a16:creationId xmlns:a16="http://schemas.microsoft.com/office/drawing/2014/main" id="{983DA366-4E18-4048-9CA7-AA3489BE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3973" y="3499837"/>
              <a:ext cx="2804159" cy="2307919"/>
            </a:xfrm>
            <a:prstGeom prst="rect">
              <a:avLst/>
            </a:prstGeom>
          </p:spPr>
        </p:pic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3660846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67001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상인의 티켓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3684807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377773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3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185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370552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3817376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40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3712011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+ 5%</a:t>
              </a: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168190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192151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4675533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4699494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26117" y="5185578"/>
              <a:ext cx="2526654" cy="4091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5163788" y="5209540"/>
              <a:ext cx="363243" cy="33756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168704"/>
              <a:ext cx="111848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2.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가벼운 깃털 목걸이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688356"/>
              <a:ext cx="102046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3.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바람의 반지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18704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700" b="1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천둥의 증표</a:t>
              </a:r>
            </a:p>
          </p:txBody>
        </p:sp>
        <p:sp>
          <p:nvSpPr>
            <p:cNvPr id="199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202333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4716989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사각형: 둥근 모서리 124">
              <a:extLst>
                <a:ext uri="{FF2B5EF4-FFF2-40B4-BE49-F238E27FC236}">
                  <a16:creationId xmlns:a16="http://schemas.microsoft.com/office/drawing/2014/main" id="{8A5D3130-B203-43B8-BCEF-01388F29AE4C}"/>
                </a:ext>
              </a:extLst>
            </p:cNvPr>
            <p:cNvSpPr/>
            <p:nvPr/>
          </p:nvSpPr>
          <p:spPr>
            <a:xfrm>
              <a:off x="7116706" y="5229687"/>
              <a:ext cx="494556" cy="316853"/>
            </a:xfrm>
            <a:prstGeom prst="roundRect">
              <a:avLst>
                <a:gd name="adj" fmla="val 15474"/>
              </a:avLst>
            </a:prstGeom>
            <a:solidFill>
              <a:srgbClr val="413F3F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02342" y="420910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4722662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110455" y="5240635"/>
              <a:ext cx="47103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+ 0%</a:t>
              </a:r>
            </a:p>
          </p:txBody>
        </p:sp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3863161"/>
              <a:ext cx="135142" cy="135318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3910556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무기 가격 감소 </a:t>
              </a:r>
              <a:r>
                <a:rPr lang="en-US" altLang="ko-KR" sz="700" b="1" dirty="0">
                  <a:latin typeface="+mj-ea"/>
                  <a:ea typeface="+mj-ea"/>
                </a:rPr>
                <a:t>15%</a:t>
              </a:r>
              <a:r>
                <a:rPr lang="ko-KR" altLang="en-US" sz="700" b="1" dirty="0"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279408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4788383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1" y="5285427"/>
              <a:ext cx="86725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accent2">
                      <a:lumMod val="50000"/>
                    </a:schemeClr>
                  </a:solidFill>
                  <a:latin typeface="+mj-lt"/>
                  <a:ea typeface="PF스타더스트" panose="03050601020101020101" pitchFamily="66" charset="-127"/>
                </a:rPr>
                <a:t>Lv. 0 (MAX 10)</a:t>
              </a:r>
              <a:endPara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endParaRPr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353493"/>
              <a:ext cx="135142" cy="135318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4865935"/>
              <a:ext cx="135142" cy="135318"/>
            </a:xfrm>
            <a:prstGeom prst="rect">
              <a:avLst/>
            </a:prstGeom>
          </p:spPr>
        </p:pic>
        <p:pic>
          <p:nvPicPr>
            <p:cNvPr id="216" name="그림 21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289" y="5378323"/>
              <a:ext cx="135142" cy="135318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40495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캐릭터 이동속도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4908471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공격속도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5508040" y="5409595"/>
              <a:ext cx="140228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latin typeface="+mj-ea"/>
                  <a:ea typeface="+mj-ea"/>
                </a:rPr>
                <a:t>치명타 데미지 증가 </a:t>
              </a:r>
              <a:r>
                <a:rPr lang="en-US" altLang="ko-KR" sz="700" b="1" dirty="0">
                  <a:latin typeface="+mj-ea"/>
                  <a:ea typeface="+mj-ea"/>
                </a:rPr>
                <a:t>0%</a:t>
              </a:r>
              <a:endParaRPr lang="ko-KR" altLang="en-US" sz="700" b="1" dirty="0">
                <a:latin typeface="+mj-ea"/>
                <a:ea typeface="+mj-ea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458" y="3669973"/>
              <a:ext cx="344443" cy="34444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7" t="143" r="50208" b="85294"/>
            <a:stretch/>
          </p:blipFill>
          <p:spPr>
            <a:xfrm>
              <a:off x="5166518" y="4187664"/>
              <a:ext cx="360513" cy="3433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7" t="14247" r="70476" b="71966"/>
            <a:stretch/>
          </p:blipFill>
          <p:spPr>
            <a:xfrm>
              <a:off x="5159622" y="4692267"/>
              <a:ext cx="359317" cy="35432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769" y="5226112"/>
              <a:ext cx="276009" cy="314080"/>
            </a:xfrm>
            <a:prstGeom prst="rect">
              <a:avLst/>
            </a:prstGeom>
          </p:spPr>
        </p:pic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318527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22571" y="4829895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7232216" y="5339144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</a:p>
          </p:txBody>
        </p:sp>
      </p:grp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grpSp>
        <p:nvGrpSpPr>
          <p:cNvPr id="195" name="그룹 194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5256" y="3271283"/>
            <a:ext cx="3044029" cy="441885"/>
            <a:chOff x="845256" y="3271283"/>
            <a:chExt cx="3044029" cy="441885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74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</a:t>
            </a:r>
            <a:r>
              <a:rPr lang="en-US" altLang="ko-KR" sz="700" b="1" dirty="0" smtClean="0">
                <a:latin typeface="+mj-ea"/>
                <a:ea typeface="+mj-ea"/>
              </a:rPr>
              <a:t>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</a:t>
            </a:r>
            <a:r>
              <a:rPr lang="en-US" altLang="ko-KR" sz="700" b="1" dirty="0" smtClean="0">
                <a:latin typeface="+mj-ea"/>
                <a:ea typeface="+mj-ea"/>
              </a:rPr>
              <a:t>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</a:t>
            </a:r>
            <a:r>
              <a:rPr lang="en-US" altLang="ko-KR" sz="700" b="1" dirty="0" smtClean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150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350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864100"/>
            <a:ext cx="188197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4195397"/>
            <a:ext cx="188197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3551822"/>
            <a:ext cx="188197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863604"/>
            <a:ext cx="188197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71" y="2169539"/>
            <a:ext cx="188197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186" name="그룹 185"/>
          <p:cNvGrpSpPr/>
          <p:nvPr/>
        </p:nvGrpSpPr>
        <p:grpSpPr>
          <a:xfrm>
            <a:off x="6179501" y="4672935"/>
            <a:ext cx="701422" cy="200055"/>
            <a:chOff x="2200652" y="5241136"/>
            <a:chExt cx="701422" cy="200055"/>
          </a:xfrm>
        </p:grpSpPr>
        <p:sp>
          <p:nvSpPr>
            <p:cNvPr id="187" name="직사각형 186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6179501" y="4011146"/>
            <a:ext cx="701422" cy="200055"/>
            <a:chOff x="2200652" y="5241136"/>
            <a:chExt cx="701422" cy="200055"/>
          </a:xfrm>
        </p:grpSpPr>
        <p:sp>
          <p:nvSpPr>
            <p:cNvPr id="190" name="직사각형 189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92" name="그룹 191"/>
          <p:cNvGrpSpPr/>
          <p:nvPr/>
        </p:nvGrpSpPr>
        <p:grpSpPr>
          <a:xfrm>
            <a:off x="6179501" y="3367964"/>
            <a:ext cx="701422" cy="200055"/>
            <a:chOff x="2200652" y="5241136"/>
            <a:chExt cx="701422" cy="200055"/>
          </a:xfrm>
        </p:grpSpPr>
        <p:sp>
          <p:nvSpPr>
            <p:cNvPr id="193" name="직사각형 192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95" name="그룹 194"/>
          <p:cNvGrpSpPr/>
          <p:nvPr/>
        </p:nvGrpSpPr>
        <p:grpSpPr>
          <a:xfrm>
            <a:off x="6179501" y="2673210"/>
            <a:ext cx="701422" cy="200055"/>
            <a:chOff x="2200652" y="5241136"/>
            <a:chExt cx="701422" cy="200055"/>
          </a:xfrm>
        </p:grpSpPr>
        <p:sp>
          <p:nvSpPr>
            <p:cNvPr id="196" name="직사각형 195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179501" y="1992163"/>
            <a:ext cx="701422" cy="200055"/>
            <a:chOff x="2200652" y="5241136"/>
            <a:chExt cx="701422" cy="200055"/>
          </a:xfrm>
        </p:grpSpPr>
        <p:sp>
          <p:nvSpPr>
            <p:cNvPr id="199" name="직사각형 198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</a:t>
            </a:r>
            <a:r>
              <a:rPr lang="en-US" altLang="ko-KR" sz="700" b="1" dirty="0" smtClean="0">
                <a:latin typeface="+mj-ea"/>
                <a:ea typeface="+mj-ea"/>
              </a:rPr>
              <a:t>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</a:t>
            </a:r>
            <a:r>
              <a:rPr lang="en-US" altLang="ko-KR" sz="700" b="1" dirty="0" smtClean="0">
                <a:latin typeface="+mj-ea"/>
                <a:ea typeface="+mj-ea"/>
              </a:rPr>
              <a:t>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</a:t>
            </a:r>
            <a:r>
              <a:rPr lang="en-US" altLang="ko-KR" sz="700" b="1" dirty="0" smtClean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150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en-US" altLang="ko-KR" sz="700" b="1" dirty="0" smtClean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</a:t>
            </a:r>
            <a:r>
              <a:rPr lang="en-US" altLang="ko-KR" sz="700" b="1" dirty="0" smtClean="0">
                <a:latin typeface="+mj-ea"/>
                <a:ea typeface="+mj-ea"/>
              </a:rPr>
              <a:t>             </a:t>
            </a:r>
            <a:r>
              <a:rPr lang="ko-KR" altLang="en-US" sz="700" b="1" dirty="0" smtClean="0"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latin typeface="+mj-ea"/>
                <a:ea typeface="+mj-ea"/>
              </a:rPr>
              <a:t>10% </a:t>
            </a:r>
            <a:r>
              <a:rPr lang="ko-KR" altLang="en-US" sz="700" b="1" dirty="0" smtClean="0">
                <a:latin typeface="+mj-ea"/>
                <a:ea typeface="+mj-ea"/>
              </a:rPr>
              <a:t>증가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latin typeface="+mj-ea"/>
                <a:ea typeface="+mj-ea"/>
              </a:rPr>
              <a:t>350</a:t>
            </a:r>
            <a:r>
              <a:rPr lang="en-US" altLang="ko-KR" sz="700" b="1" dirty="0">
                <a:latin typeface="+mj-ea"/>
                <a:ea typeface="+mj-ea"/>
              </a:rPr>
              <a:t>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5398770"/>
            <a:ext cx="149728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4866755"/>
            <a:ext cx="149728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4354731"/>
            <a:ext cx="149728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3807190"/>
            <a:ext cx="149728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13" y="3254997"/>
            <a:ext cx="149728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202476" y="5241136"/>
            <a:ext cx="701422" cy="200055"/>
            <a:chOff x="2200652" y="5241136"/>
            <a:chExt cx="701422" cy="200055"/>
          </a:xfrm>
        </p:grpSpPr>
        <p:sp>
          <p:nvSpPr>
            <p:cNvPr id="2" name="직사각형 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2202476" y="4718018"/>
            <a:ext cx="701422" cy="200055"/>
            <a:chOff x="2200652" y="5241136"/>
            <a:chExt cx="701422" cy="200055"/>
          </a:xfrm>
        </p:grpSpPr>
        <p:sp>
          <p:nvSpPr>
            <p:cNvPr id="172" name="직사각형 171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</a:t>
              </a: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2202476" y="4208438"/>
            <a:ext cx="701422" cy="200055"/>
            <a:chOff x="2200652" y="5241136"/>
            <a:chExt cx="701422" cy="200055"/>
          </a:xfrm>
        </p:grpSpPr>
        <p:sp>
          <p:nvSpPr>
            <p:cNvPr id="175" name="직사각형 174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2202476" y="3656429"/>
            <a:ext cx="701422" cy="200055"/>
            <a:chOff x="2200652" y="5241136"/>
            <a:chExt cx="701422" cy="200055"/>
          </a:xfrm>
        </p:grpSpPr>
        <p:sp>
          <p:nvSpPr>
            <p:cNvPr id="178" name="직사각형 177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</a:t>
              </a: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2202476" y="3122839"/>
            <a:ext cx="701422" cy="200055"/>
            <a:chOff x="2200652" y="5241136"/>
            <a:chExt cx="701422" cy="200055"/>
          </a:xfrm>
        </p:grpSpPr>
        <p:sp>
          <p:nvSpPr>
            <p:cNvPr id="184" name="직사각형 183"/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</a:t>
              </a: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54" y="2772884"/>
            <a:ext cx="654122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9140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 smtClean="0"/>
              <a:t>캐릭터 정보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16464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장착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0192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1883467" y="1904974"/>
            <a:ext cx="998634" cy="384859"/>
            <a:chOff x="1393168" y="1120587"/>
            <a:chExt cx="998634" cy="384859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 smtClean="0"/>
                <a:t>모코코</a:t>
              </a:r>
              <a:endParaRPr lang="ko-KR" altLang="en-US" sz="105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2246357" y="5083848"/>
            <a:ext cx="701422" cy="200055"/>
            <a:chOff x="2200652" y="5241136"/>
            <a:chExt cx="701422" cy="200055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2252762" y="4571685"/>
            <a:ext cx="701422" cy="200055"/>
            <a:chOff x="2200652" y="5241136"/>
            <a:chExt cx="701422" cy="200055"/>
          </a:xfrm>
        </p:grpSpPr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40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창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47" name="그룹 34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2231367" y="4040018"/>
            <a:ext cx="701422" cy="307777"/>
            <a:chOff x="2200652" y="5241136"/>
            <a:chExt cx="701422" cy="307777"/>
          </a:xfrm>
        </p:grpSpPr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장착중</a:t>
            </a:r>
            <a:endParaRPr lang="ko-KR" altLang="en-US" sz="800" b="1" dirty="0"/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8054" y="1510901"/>
            <a:ext cx="2627332" cy="224846"/>
            <a:chOff x="1058054" y="1510901"/>
            <a:chExt cx="2627332" cy="2248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614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08050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093436"/>
            <a:ext cx="3030104" cy="23209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92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3003498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33756" y="2622447"/>
            <a:ext cx="74410" cy="609725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114073" y="4100205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921171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677949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670366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706325"/>
            <a:ext cx="180183" cy="178180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반동탁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3071237" y="4100205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82031"/>
            <a:ext cx="3044029" cy="3277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531860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6703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3684159" y="37128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47875" y="3510955"/>
            <a:ext cx="764381" cy="445294"/>
            <a:chOff x="2047875" y="3510955"/>
            <a:chExt cx="764381" cy="44529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62066" y="36301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2</a:t>
            </a:r>
            <a:r>
              <a:rPr lang="en-US" altLang="ko-KR" sz="700" dirty="0" smtClean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/ 3</a:t>
            </a:r>
          </a:p>
          <a:p>
            <a:pPr algn="ctr"/>
            <a:r>
              <a:rPr lang="en-US" altLang="ko-KR" sz="700" dirty="0" smtClean="0">
                <a:solidFill>
                  <a:schemeClr val="bg1"/>
                </a:solidFill>
              </a:rPr>
              <a:t>02:25:34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69" y="3642130"/>
            <a:ext cx="675283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869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(3)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778324" y="1040318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" y="3368759"/>
            <a:ext cx="3031613" cy="30146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943110" y="5983150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1858070" y="5983150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2797835" y="5983150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17" y="6014885"/>
            <a:ext cx="319647" cy="305130"/>
          </a:xfrm>
          <a:prstGeom prst="rect">
            <a:avLst/>
          </a:prstGeom>
          <a:noFill/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1755248" y="82626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785389" y="3690600"/>
            <a:ext cx="3026818" cy="21179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1234437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916367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2162297" y="638745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3134162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4077421" y="2682222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3958532" y="4475670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4184570" y="198016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4044154" y="2804579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Reference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1849472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2773467" y="5965818"/>
            <a:ext cx="890306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r="53635"/>
          <a:stretch/>
        </p:blipFill>
        <p:spPr>
          <a:xfrm>
            <a:off x="787739" y="1049160"/>
            <a:ext cx="3017865" cy="2258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52" y="2489602"/>
            <a:ext cx="981577" cy="73399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1085494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1712853" y="1056009"/>
            <a:ext cx="1240198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589703" y="37138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94790" y="2244381"/>
            <a:ext cx="862782" cy="38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2835347" y="3945626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Reference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01" y="1056460"/>
            <a:ext cx="989505" cy="44978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894325" y="118809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/>
              <a:t>반동탁연합</a:t>
            </a:r>
            <a:endParaRPr lang="ko-KR" altLang="en-US" sz="1050" b="1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945531" y="144266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3" y="3270894"/>
            <a:ext cx="3033884" cy="400702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985132" y="3374326"/>
            <a:ext cx="2627332" cy="224846"/>
            <a:chOff x="1058054" y="1510901"/>
            <a:chExt cx="2627332" cy="22484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785390" y="3291367"/>
            <a:ext cx="3020215" cy="4000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591168" y="329602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7" y="2107407"/>
            <a:ext cx="1617338" cy="12377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964040" y="6167450"/>
            <a:ext cx="1055483" cy="396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9523" y="6330056"/>
            <a:ext cx="34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 모양 이미지로 변경 예정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8175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9074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 smtClean="0"/>
              <a:t>시스템 기획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4104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컨텐츠</a:t>
            </a:r>
            <a:r>
              <a:rPr lang="ko-KR" alt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정리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87135"/>
              </p:ext>
            </p:extLst>
          </p:nvPr>
        </p:nvGraphicFramePr>
        <p:xfrm>
          <a:off x="1038459" y="1178045"/>
          <a:ext cx="10115081" cy="5572920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훈련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식량을 사용하여 훈련을 시킵니다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일정 시간이 지나면 훈련 강도에 따라 식량을 지급 받습니다</a:t>
                      </a:r>
                      <a:r>
                        <a:rPr lang="en-US" altLang="ko-KR" sz="1600" b="1" dirty="0" smtClean="0"/>
                        <a:t>.</a:t>
                      </a:r>
                      <a:endParaRPr lang="en-US" altLang="ko-KR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무기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플레이어의 무기를 구매 할</a:t>
                      </a:r>
                      <a:r>
                        <a:rPr lang="ko-KR" altLang="en-US" sz="1600" b="1" baseline="0" dirty="0" smtClean="0"/>
                        <a:t> 수 있습니다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식량을 사용하여 구매 할 수 있습니다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보물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플레이어에게 이로운 버프 효과를 구매 할 수 있습니다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보스에게서 획득한 지식을 사용하여 구매</a:t>
                      </a:r>
                      <a:r>
                        <a:rPr lang="ko-KR" altLang="en-US" sz="1600" b="1" baseline="0" dirty="0" smtClean="0"/>
                        <a:t> 할 수 있습니다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 smtClean="0"/>
                        <a:t>유료 재화를 사용하면 또 다른 효과도 구매 할 수 있습니다</a:t>
                      </a:r>
                      <a:r>
                        <a:rPr lang="en-US" altLang="ko-KR" sz="1600" b="1" baseline="0" dirty="0" smtClean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상점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플레이어에게 장착할 수 있는 스킨을 구매하는 상점입니다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유료 재화를 사용하거나 엽전을 사용하여 구매 할 수 있습니다</a:t>
                      </a:r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전장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총 </a:t>
                      </a:r>
                      <a:r>
                        <a:rPr lang="en-US" altLang="ko-KR" sz="1600" b="1" dirty="0" smtClean="0"/>
                        <a:t>15</a:t>
                      </a:r>
                      <a:r>
                        <a:rPr lang="ko-KR" altLang="en-US" sz="1600" b="1" dirty="0" smtClean="0"/>
                        <a:t>스테이지까지 이루어진 플레이어와 몬스터의</a:t>
                      </a:r>
                      <a:r>
                        <a:rPr lang="en-US" altLang="ko-KR" sz="1600" b="1" dirty="0" smtClean="0"/>
                        <a:t>1:1</a:t>
                      </a:r>
                      <a:r>
                        <a:rPr lang="en-US" altLang="ko-KR" sz="1600" b="1" baseline="0" dirty="0" smtClean="0"/>
                        <a:t> </a:t>
                      </a:r>
                      <a:r>
                        <a:rPr lang="ko-KR" altLang="en-US" sz="1600" b="1" baseline="0" dirty="0" smtClean="0"/>
                        <a:t>대결 입니다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 smtClean="0"/>
                        <a:t>매 스테이지마다 전장에서만 지속되는 버프나 디버프 </a:t>
                      </a:r>
                      <a:r>
                        <a:rPr lang="en-US" altLang="ko-KR" sz="1600" b="1" baseline="0" dirty="0" smtClean="0"/>
                        <a:t>1</a:t>
                      </a:r>
                      <a:r>
                        <a:rPr lang="ko-KR" altLang="en-US" sz="1600" b="1" baseline="0" dirty="0" smtClean="0"/>
                        <a:t>개를 무작위로 받으며 적을 처치해야 합니다</a:t>
                      </a:r>
                      <a:r>
                        <a:rPr lang="en-US" altLang="ko-KR" sz="1600" b="1" baseline="0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baseline="0" dirty="0" smtClean="0"/>
                        <a:t>일일 입장 횟수가 </a:t>
                      </a:r>
                      <a:r>
                        <a:rPr lang="en-US" altLang="ko-KR" sz="1600" b="1" baseline="0" dirty="0" smtClean="0"/>
                        <a:t>5</a:t>
                      </a:r>
                      <a:r>
                        <a:rPr lang="ko-KR" altLang="en-US" sz="1600" b="1" baseline="0" dirty="0" smtClean="0"/>
                        <a:t>회로 제한되어 있습니다</a:t>
                      </a:r>
                      <a:r>
                        <a:rPr lang="en-US" altLang="ko-KR" sz="1600" b="1" baseline="0" dirty="0" smtClean="0"/>
                        <a:t>.</a:t>
                      </a:r>
                      <a:endParaRPr lang="en-US" altLang="ko-KR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14" y="1756346"/>
            <a:ext cx="890432" cy="8499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87" y="2759643"/>
            <a:ext cx="792886" cy="8499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87" y="3762940"/>
            <a:ext cx="831286" cy="8499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83" y="4766237"/>
            <a:ext cx="757694" cy="8499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340" y="5769534"/>
            <a:ext cx="795379" cy="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856157"/>
              </p:ext>
            </p:extLst>
          </p:nvPr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식량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적 처치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훈련을 통하여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훈련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무기 업그레이드에 사용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지식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보스를 처치하여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보물 또는 상점에서 구입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금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식량과 지식</a:t>
                      </a:r>
                      <a:r>
                        <a:rPr lang="ko-KR" altLang="en-US" sz="1900" b="1" baseline="0" dirty="0"/>
                        <a:t> 다음으로 사용하는 화폐</a:t>
                      </a:r>
                      <a:endParaRPr lang="en-US" altLang="ko-KR" sz="1900" b="1" baseline="0" dirty="0"/>
                    </a:p>
                    <a:p>
                      <a:pPr latinLnBrk="1"/>
                      <a:r>
                        <a:rPr lang="ko-KR" altLang="en-US" sz="1900" b="1" dirty="0"/>
                        <a:t>유료로 구매할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스페셜 보물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상점에서 구입할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엽전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상점에서만 사용할 수 있는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전장에서만 수급할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상점에서 스킨을 구매할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통행증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전장에 입장할 때 사용하는 입장권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시간마다 </a:t>
                      </a:r>
                      <a:r>
                        <a:rPr lang="en-US" altLang="ko-KR" sz="1900" b="1" dirty="0"/>
                        <a:t>1</a:t>
                      </a:r>
                      <a:r>
                        <a:rPr lang="ko-KR" altLang="en-US" sz="1900" b="1" dirty="0"/>
                        <a:t>개씩 지급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최대 </a:t>
                      </a:r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개까지 보유 가능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1" y="3721326"/>
            <a:ext cx="912187" cy="913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56346"/>
            <a:ext cx="912187" cy="849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817993"/>
            <a:ext cx="912187" cy="725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3" y="2716307"/>
            <a:ext cx="846313" cy="91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5802330"/>
            <a:ext cx="845714" cy="83631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화폐 정리</a:t>
            </a:r>
          </a:p>
        </p:txBody>
      </p:sp>
    </p:spTree>
    <p:extLst>
      <p:ext uri="{BB962C8B-B14F-4D97-AF65-F5344CB8AC3E}">
        <p14:creationId xmlns:p14="http://schemas.microsoft.com/office/powerpoint/2010/main" val="11686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12744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모션 </a:t>
            </a:r>
            <a:r>
              <a:rPr lang="ko-KR" alt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정리 </a:t>
            </a:r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슬라이드쇼를 시작하시면 </a:t>
            </a:r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GIF</a:t>
            </a:r>
            <a:r>
              <a:rPr lang="ko-KR" altLang="en-US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파일이 재생됩니다</a:t>
            </a:r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2000" b="1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634" y="1150100"/>
            <a:ext cx="1246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전진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634" y="1819597"/>
            <a:ext cx="1258054" cy="9067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0688" y="1745179"/>
            <a:ext cx="1258054" cy="9811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8742" y="1840836"/>
            <a:ext cx="1258054" cy="8642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2634" y="3106971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공격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4" y="3187967"/>
            <a:ext cx="2231046" cy="18149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2634" y="5077762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피격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5392" y="5539427"/>
            <a:ext cx="1212538" cy="9067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309454" y="5124958"/>
            <a:ext cx="260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처치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8" y="5002934"/>
            <a:ext cx="3403778" cy="15183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23" y="1840836"/>
            <a:ext cx="926853" cy="86422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57" y="1863856"/>
            <a:ext cx="926853" cy="8181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3929" y="3525187"/>
            <a:ext cx="5029200" cy="31051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5461" y="900708"/>
            <a:ext cx="4280966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78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13787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76" y="5788267"/>
            <a:ext cx="572158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085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83" y="5788267"/>
            <a:ext cx="572158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2999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4623563" y="1158939"/>
            <a:ext cx="561776" cy="788344"/>
            <a:chOff x="430398" y="1158939"/>
            <a:chExt cx="561776" cy="788344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8755013" y="1158939"/>
            <a:ext cx="561776" cy="788344"/>
            <a:chOff x="430398" y="1158939"/>
            <a:chExt cx="561776" cy="788344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4180" y="1066708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6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6379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 smtClean="0"/>
              <a:t>스테이지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플레이어가 전진한 거리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 smtClean="0"/>
              <a:t>옵션 </a:t>
            </a:r>
            <a:r>
              <a:rPr lang="en-US" altLang="ko-KR" sz="1400" dirty="0" smtClean="0"/>
              <a:t>UI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 smtClean="0"/>
              <a:t>플레이어의 캐릭터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주인공 </a:t>
            </a:r>
            <a:r>
              <a:rPr lang="ko-KR" altLang="en-US" sz="1400" dirty="0"/>
              <a:t>터치 </a:t>
            </a:r>
            <a:r>
              <a:rPr lang="ko-KR" altLang="en-US" sz="1400" dirty="0" smtClean="0"/>
              <a:t>시</a:t>
            </a:r>
            <a:endParaRPr lang="en-US" altLang="ko-KR" sz="1400" dirty="0" smtClean="0"/>
          </a:p>
          <a:p>
            <a:r>
              <a:rPr lang="ko-KR" altLang="en-US" sz="1400" dirty="0" smtClean="0"/>
              <a:t>캐릭터 정보</a:t>
            </a:r>
            <a:r>
              <a:rPr lang="ko-KR" altLang="en-US" sz="1400" dirty="0" smtClean="0"/>
              <a:t>창으로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8007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8007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8007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8007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12119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10" y="6091709"/>
            <a:ext cx="572158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83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15243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2170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502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6423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0270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2568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4783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807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12282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10966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8407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198357" y="136990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00264" y="136749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02247" y="1364858"/>
            <a:ext cx="3030104" cy="2320958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5321188" y="1460917"/>
            <a:ext cx="561776" cy="788344"/>
            <a:chOff x="430398" y="1158939"/>
            <a:chExt cx="561776" cy="788344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</a:t>
              </a:r>
              <a:r>
                <a:rPr lang="en-US" altLang="ko-KR" sz="900" dirty="0" smtClean="0">
                  <a:solidFill>
                    <a:schemeClr val="bg1"/>
                  </a:solidFill>
                </a:rPr>
                <a:t>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4" y="1414618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55" name="그룹 154"/>
          <p:cNvGrpSpPr/>
          <p:nvPr/>
        </p:nvGrpSpPr>
        <p:grpSpPr>
          <a:xfrm>
            <a:off x="6297470" y="1428803"/>
            <a:ext cx="1002109" cy="548353"/>
            <a:chOff x="1393168" y="1120587"/>
            <a:chExt cx="1002109" cy="548353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96450" y="136990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6493258" y="1722738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2" name="그림 16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4" y="2054899"/>
            <a:ext cx="1412349" cy="1412349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1" y="3798240"/>
            <a:ext cx="2804159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258187" y="1756476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6226533" y="2206952"/>
            <a:ext cx="998634" cy="384859"/>
            <a:chOff x="1393168" y="1120587"/>
            <a:chExt cx="998634" cy="384859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 smtClean="0"/>
                <a:t>모코코</a:t>
              </a:r>
              <a:endParaRPr lang="ko-KR" altLang="en-US" sz="1050" b="1" dirty="0"/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6407150" y="3459132"/>
            <a:ext cx="676212" cy="341152"/>
            <a:chOff x="2755961" y="1967714"/>
            <a:chExt cx="676212" cy="34115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06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5249491" y="177631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2" y="2476300"/>
            <a:ext cx="1412349" cy="1412349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5404956" y="432430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5404956" y="484976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5396904" y="5383059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502925" y="6099153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5394978" y="3941372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213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6097723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214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6798028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215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7493313" y="3938094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5854225" y="539295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6589423" y="5385826"/>
            <a:ext cx="701422" cy="200055"/>
            <a:chOff x="2200652" y="5241136"/>
            <a:chExt cx="701422" cy="20005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854225" y="555418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5860630" y="488079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6595828" y="4873663"/>
            <a:ext cx="701422" cy="200055"/>
            <a:chOff x="2200652" y="5241136"/>
            <a:chExt cx="701422" cy="200055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5860630" y="50420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40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5839235" y="434912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창</a:t>
            </a:r>
            <a:endParaRPr lang="ko-KR" altLang="en-US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6574433" y="4341996"/>
            <a:ext cx="701422" cy="307777"/>
            <a:chOff x="2200652" y="5241136"/>
            <a:chExt cx="701422" cy="30777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5839235" y="45103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r>
              <a:rPr lang="en-US" altLang="ko-KR" sz="700" b="1" dirty="0" smtClean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% </a:t>
            </a:r>
            <a:r>
              <a:rPr lang="ko-KR" altLang="en-US" sz="700" b="1" dirty="0" smtClean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1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7297249" y="4380760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2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7305172" y="489937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3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7304592" y="5434993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/>
              <a:t>장착중</a:t>
            </a:r>
            <a:endParaRPr lang="ko-KR" altLang="en-US" sz="800" b="1" dirty="0"/>
          </a:p>
        </p:txBody>
      </p:sp>
      <p:grpSp>
        <p:nvGrpSpPr>
          <p:cNvPr id="248" name="그룹 247"/>
          <p:cNvGrpSpPr/>
          <p:nvPr/>
        </p:nvGrpSpPr>
        <p:grpSpPr>
          <a:xfrm>
            <a:off x="5401120" y="1812879"/>
            <a:ext cx="2627332" cy="224846"/>
            <a:chOff x="1058054" y="1510901"/>
            <a:chExt cx="2627332" cy="224846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5463264" y="437690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607460" y="4336843"/>
            <a:ext cx="74849" cy="426536"/>
          </a:xfrm>
          <a:prstGeom prst="rect">
            <a:avLst/>
          </a:prstGeom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5463264" y="490008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577564" y="4877628"/>
            <a:ext cx="116632" cy="388315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68874" y="542559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30722" y="5401017"/>
            <a:ext cx="195122" cy="399194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262552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20005" y="2600947"/>
            <a:ext cx="195122" cy="399194"/>
          </a:xfrm>
          <a:prstGeom prst="rect">
            <a:avLst/>
          </a:prstGeom>
        </p:spPr>
      </p:pic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2625760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6835324" y="3104356"/>
            <a:ext cx="195122" cy="3991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6307489" y="5664730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 smtClean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 smtClean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6630288" y="141264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419595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1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 smtClean="0"/>
              <a:t>– </a:t>
            </a:r>
            <a:r>
              <a:rPr lang="ko-KR" altLang="en-US" sz="3200" b="1" dirty="0" smtClean="0"/>
              <a:t>옵션</a:t>
            </a:r>
            <a:endParaRPr lang="ko-KR" altLang="en-US" sz="32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030549"/>
            <a:ext cx="3536726" cy="427011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98" y="1030549"/>
            <a:ext cx="3536726" cy="29979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445874" y="16879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배경음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45874" y="194959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효과음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38031" y="1752118"/>
            <a:ext cx="1973580" cy="133350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4457174" y="133618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ED31C"/>
                </a:solidFill>
              </a:rPr>
              <a:t>기능 설정</a:t>
            </a:r>
            <a:endParaRPr lang="ko-KR" altLang="en-US" sz="1400" b="1" dirty="0">
              <a:solidFill>
                <a:srgbClr val="FED31C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631287" y="1752118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571079" y="1728566"/>
            <a:ext cx="109538" cy="180454"/>
          </a:xfrm>
          <a:prstGeom prst="rect">
            <a:avLst/>
          </a:prstGeom>
          <a:solidFill>
            <a:srgbClr val="FED3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227585" y="1752118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38031" y="2012674"/>
            <a:ext cx="197358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631287" y="2012674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571079" y="1989122"/>
            <a:ext cx="109538" cy="180454"/>
          </a:xfrm>
          <a:prstGeom prst="rect">
            <a:avLst/>
          </a:prstGeom>
          <a:solidFill>
            <a:srgbClr val="BF70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227585" y="201479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45874" y="2336257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절전 모드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6497937" y="238885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625508" y="2388855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758858" y="2347808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켜기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31287" y="2347808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끄기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45874" y="2751609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데미지 표시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497937" y="280420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625508" y="280420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758858" y="2763160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켜기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31287" y="2763160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끄기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445874" y="313841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푸시 알림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97937" y="3191014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625508" y="3191014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58857" y="3149967"/>
            <a:ext cx="52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smtClean="0">
                <a:solidFill>
                  <a:schemeClr val="bg1"/>
                </a:solidFill>
              </a:rPr>
              <a:t>통행증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631287" y="3149967"/>
            <a:ext cx="93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전장 입장 횟수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625508" y="3439601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58857" y="3398554"/>
            <a:ext cx="1001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방치 </a:t>
            </a:r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r>
              <a:rPr lang="ko-KR" altLang="en-US" sz="800" b="1" dirty="0" smtClean="0">
                <a:solidFill>
                  <a:schemeClr val="bg1"/>
                </a:solidFill>
              </a:rPr>
              <a:t>시간 경과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8885" y="6127915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Reference </a:t>
            </a:r>
            <a:r>
              <a:rPr lang="en-US" altLang="ko-KR" b="1" dirty="0"/>
              <a:t>-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설정 이미지를 제외한 이미</a:t>
            </a:r>
            <a:r>
              <a:rPr lang="ko-KR" altLang="en-US" b="1" dirty="0"/>
              <a:t>지</a:t>
            </a:r>
            <a:endParaRPr lang="ko-KR" altLang="en-US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642105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2640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2690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문의하기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53" y="385736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4966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4306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출석체크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8" y="3829518"/>
            <a:ext cx="643731" cy="643731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04264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04264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선물함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72690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데이터 저장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2" y="2878438"/>
            <a:ext cx="399086" cy="62357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8145" r="11020" b="19077"/>
          <a:stretch/>
        </p:blipFill>
        <p:spPr>
          <a:xfrm>
            <a:off x="2399356" y="1977995"/>
            <a:ext cx="493199" cy="4923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80" y="2940986"/>
            <a:ext cx="464150" cy="46415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944306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업적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72690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설정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900" y="1030549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196263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448597" y="1265227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241365" y="1642364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293100" y="1687987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360881" y="1764424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814" y="1818793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0602711" y="1863867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0600690" y="1887419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보상받기</a:t>
            </a:r>
            <a:endParaRPr lang="ko-KR" altLang="en-US" sz="800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10629265" y="1690643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FF99"/>
                </a:solidFill>
              </a:rPr>
              <a:t>1</a:t>
            </a:r>
            <a:r>
              <a:rPr lang="ko-KR" altLang="en-US" sz="500" b="1" dirty="0" smtClean="0">
                <a:solidFill>
                  <a:srgbClr val="FFFF99"/>
                </a:solidFill>
              </a:rPr>
              <a:t>시간 남음</a:t>
            </a:r>
            <a:endParaRPr lang="ko-KR" altLang="en-US" sz="500" b="1" dirty="0">
              <a:solidFill>
                <a:srgbClr val="FFFF99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753214" y="1728968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 smtClean="0">
                <a:solidFill>
                  <a:schemeClr val="bg1"/>
                </a:solidFill>
              </a:rPr>
              <a:t>1</a:t>
            </a:r>
            <a:r>
              <a:rPr lang="ko-KR" altLang="en-US" sz="600" b="1" dirty="0" smtClean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 smtClean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8753214" y="1866924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 smtClean="0">
                <a:solidFill>
                  <a:srgbClr val="F0A574"/>
                </a:solidFill>
              </a:rPr>
              <a:t>1</a:t>
            </a:r>
            <a:r>
              <a:rPr lang="ko-KR" altLang="en-US" sz="500" b="1" dirty="0" smtClean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 smtClean="0">
              <a:solidFill>
                <a:srgbClr val="F0A574"/>
              </a:solidFill>
            </a:endParaRPr>
          </a:p>
          <a:p>
            <a:r>
              <a:rPr lang="en-US" altLang="ko-KR" sz="500" b="1" dirty="0" smtClean="0">
                <a:solidFill>
                  <a:srgbClr val="F0A574"/>
                </a:solidFill>
              </a:rPr>
              <a:t>500 </a:t>
            </a:r>
            <a:r>
              <a:rPr lang="ko-KR" altLang="en-US" sz="500" b="1" dirty="0" smtClean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 smtClean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293100" y="2239939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360881" y="2316376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969" y="2370745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0602711" y="2415819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600690" y="2439371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보상받기</a:t>
            </a:r>
            <a:endParaRPr lang="ko-KR" altLang="en-US" sz="8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10629265" y="2242595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 smtClean="0">
                <a:solidFill>
                  <a:srgbClr val="FFFF99"/>
                </a:solidFill>
              </a:rPr>
              <a:t>시간 남음</a:t>
            </a:r>
            <a:endParaRPr lang="ko-KR" altLang="en-US" sz="500" b="1" dirty="0">
              <a:solidFill>
                <a:srgbClr val="FFFF99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753214" y="2280920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 smtClean="0">
                <a:solidFill>
                  <a:schemeClr val="bg1"/>
                </a:solidFill>
              </a:rPr>
              <a:t>신규 유저 지원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8753214" y="2418876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 smtClean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 smtClean="0">
                <a:solidFill>
                  <a:srgbClr val="F0A574"/>
                </a:solidFill>
              </a:rPr>
              <a:t>[</a:t>
            </a:r>
            <a:r>
              <a:rPr lang="ko-KR" altLang="en-US" sz="500" b="1" dirty="0" smtClean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 smtClean="0">
                <a:solidFill>
                  <a:srgbClr val="F0A574"/>
                </a:solidFill>
              </a:rPr>
              <a:t>] 1</a:t>
            </a:r>
            <a:r>
              <a:rPr lang="ko-KR" altLang="en-US" sz="500" b="1" dirty="0" smtClean="0">
                <a:solidFill>
                  <a:srgbClr val="F0A574"/>
                </a:solidFill>
              </a:rPr>
              <a:t>장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0602711" y="3502010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577091" y="3525577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chemeClr val="bg1"/>
                </a:solidFill>
              </a:rPr>
              <a:t>모두 받기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8506466" y="351077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 smtClean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 smtClean="0">
                <a:solidFill>
                  <a:srgbClr val="F0A574"/>
                </a:solidFill>
              </a:rPr>
              <a:t>30</a:t>
            </a:r>
            <a:r>
              <a:rPr lang="ko-KR" altLang="en-US" sz="500" b="1" dirty="0" smtClean="0">
                <a:solidFill>
                  <a:srgbClr val="F0A574"/>
                </a:solidFill>
              </a:rPr>
              <a:t>일이 지난 아이템은 자동으로 삭제됩니다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42" y="3405136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5677195" y="409628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설정</a:t>
            </a:r>
            <a:endParaRPr lang="ko-KR" altLang="en-US" b="1" dirty="0"/>
          </a:p>
        </p:txBody>
      </p:sp>
      <p:sp>
        <p:nvSpPr>
          <p:cNvPr id="169" name="직사각형 168"/>
          <p:cNvSpPr/>
          <p:nvPr/>
        </p:nvSpPr>
        <p:spPr>
          <a:xfrm>
            <a:off x="9321368" y="409628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선물함</a:t>
            </a:r>
            <a:endParaRPr lang="ko-KR" altLang="en-US" b="1" dirty="0"/>
          </a:p>
        </p:txBody>
      </p:sp>
      <p:sp>
        <p:nvSpPr>
          <p:cNvPr id="170" name="직사각형 169"/>
          <p:cNvSpPr/>
          <p:nvPr/>
        </p:nvSpPr>
        <p:spPr>
          <a:xfrm>
            <a:off x="5314951" y="5087136"/>
            <a:ext cx="560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/>
              <a:t>업적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데이터 저장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출석체크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문의하기 추가 예정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878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</a:t>
            </a:r>
            <a:r>
              <a:rPr lang="ko-KR" altLang="en-US" sz="1400" dirty="0" smtClean="0"/>
              <a:t>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009394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452493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05668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12" y="556958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1648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10" y="6091709"/>
            <a:ext cx="572158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97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순서도: 대체 처리 3">
            <a:extLst>
              <a:ext uri="{FF2B5EF4-FFF2-40B4-BE49-F238E27FC236}">
                <a16:creationId xmlns:a16="http://schemas.microsoft.com/office/drawing/2014/main" id="{5824E9CE-3C70-4C77-B24A-D7253431FB4E}"/>
              </a:ext>
            </a:extLst>
          </p:cNvPr>
          <p:cNvSpPr/>
          <p:nvPr/>
        </p:nvSpPr>
        <p:spPr>
          <a:xfrm>
            <a:off x="9000567" y="974902"/>
            <a:ext cx="2981325" cy="2068085"/>
          </a:xfrm>
          <a:prstGeom prst="flowChartAlternateProcess">
            <a:avLst/>
          </a:prstGeom>
          <a:solidFill>
            <a:srgbClr val="FFE8D9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18898" y="1384122"/>
            <a:ext cx="2744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 </a:t>
            </a:r>
            <a:r>
              <a:rPr lang="en-US" altLang="ko-KR" sz="1200" b="1" dirty="0"/>
              <a:t>Ex) </a:t>
            </a:r>
            <a:r>
              <a:rPr lang="ko-KR" altLang="en-US" sz="1200" b="1" dirty="0"/>
              <a:t>보스를 쓰러트리고 얻은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지식으로 보물을 획득할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1827726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입장 자격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300M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진행 시 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입장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26654" y="2839999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순서도: 대체 처리 29">
            <a:extLst>
              <a:ext uri="{FF2B5EF4-FFF2-40B4-BE49-F238E27FC236}">
                <a16:creationId xmlns:a16="http://schemas.microsoft.com/office/drawing/2014/main" id="{F7AFFFAA-5755-4E44-8E6A-68AA53E39981}"/>
              </a:ext>
            </a:extLst>
          </p:cNvPr>
          <p:cNvSpPr/>
          <p:nvPr/>
        </p:nvSpPr>
        <p:spPr>
          <a:xfrm>
            <a:off x="8995225" y="4201601"/>
            <a:ext cx="2981325" cy="2068085"/>
          </a:xfrm>
          <a:prstGeom prst="flowChartAlternateProcess">
            <a:avLst/>
          </a:prstGeom>
          <a:solidFill>
            <a:srgbClr val="FEDED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[</a:t>
            </a:r>
            <a:r>
              <a:rPr lang="ko-KR" altLang="en-US" sz="1200" b="1" dirty="0" smtClean="0"/>
              <a:t>전투 훈련</a:t>
            </a:r>
            <a:r>
              <a:rPr lang="en-US" altLang="ko-KR" sz="1200" b="1" dirty="0" smtClean="0"/>
              <a:t>] </a:t>
            </a:r>
            <a:r>
              <a:rPr lang="ko-KR" altLang="en-US" sz="1200" b="1" dirty="0" smtClean="0"/>
              <a:t>을 시작하려면</a:t>
            </a:r>
            <a:endParaRPr lang="en-US" altLang="ko-KR" sz="1200" b="1" dirty="0" smtClean="0"/>
          </a:p>
          <a:p>
            <a:pPr algn="ctr"/>
            <a:r>
              <a:rPr lang="ko-KR" altLang="en-US" sz="1200" b="1" dirty="0" smtClean="0"/>
              <a:t>이전 단계의 훈련을 마쳐야 합니다</a:t>
            </a:r>
            <a:endParaRPr lang="en-US" altLang="ko-KR" sz="1200" b="1" dirty="0" smtClean="0"/>
          </a:p>
          <a:p>
            <a:pPr algn="ctr"/>
            <a:endParaRPr lang="en-US" altLang="ko-KR" sz="1200" b="1" dirty="0" smtClean="0"/>
          </a:p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[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토끼 사냥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]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Lv.5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달성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 smtClean="0"/>
              <a:t>진행 상황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토끼 사냥 </a:t>
            </a:r>
            <a:r>
              <a:rPr lang="en-US" altLang="ko-KR" sz="1200" b="1" dirty="0" smtClean="0"/>
              <a:t>Lv.3</a:t>
            </a:r>
            <a:endParaRPr lang="ko-KR" altLang="en-US" sz="12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비 활성화 </a:t>
            </a:r>
            <a:r>
              <a:rPr lang="ko-KR" altLang="en-US" b="1" dirty="0"/>
              <a:t>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96643" y="2337712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진행 상황 </a:t>
            </a:r>
            <a:r>
              <a:rPr lang="en-US" altLang="ko-KR" sz="1200" b="1" dirty="0"/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/>
              <a:t> / 300M</a:t>
            </a:r>
            <a:endParaRPr lang="ko-KR" altLang="en-US" sz="1200" b="1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958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 smtClean="0"/>
              <a:t>플레이어 </a:t>
            </a:r>
            <a:r>
              <a:rPr lang="ko-KR" altLang="en-US" sz="1400" dirty="0" smtClean="0"/>
              <a:t>캐릭터</a:t>
            </a:r>
            <a:endParaRPr lang="en-US" altLang="ko-KR" sz="1400" dirty="0"/>
          </a:p>
          <a:p>
            <a:r>
              <a:rPr lang="ko-KR" altLang="en-US" sz="1400" dirty="0" smtClean="0"/>
              <a:t>캐릭터를 클릭하면 정보창으로 이동</a:t>
            </a:r>
            <a:endParaRPr lang="en-US" altLang="ko-KR" sz="1400" dirty="0" smtClean="0"/>
          </a:p>
          <a:p>
            <a:r>
              <a:rPr lang="ko-KR" altLang="en-US" sz="1400" dirty="0" smtClean="0"/>
              <a:t>적 몬스터에게 공격당하지 않음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</a:t>
            </a:r>
            <a:r>
              <a:rPr lang="en-US" altLang="ko-KR" sz="1400" dirty="0"/>
              <a:t>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</a:t>
            </a:r>
            <a:r>
              <a:rPr lang="ko-KR" altLang="en-US" sz="1400" dirty="0" smtClean="0"/>
              <a:t>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 smtClean="0"/>
              <a:t>밀림</a:t>
            </a:r>
            <a:endParaRPr lang="en-US" altLang="ko-KR" sz="1400" dirty="0"/>
          </a:p>
          <a:p>
            <a:r>
              <a:rPr lang="en-US" altLang="ko-KR" sz="1400" dirty="0" smtClean="0"/>
              <a:t>(</a:t>
            </a:r>
            <a:r>
              <a:rPr lang="ko-KR" altLang="en-US" sz="1400" dirty="0" smtClean="0"/>
              <a:t>보스가 플레이어를 공격해서 밀어냅니다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548353"/>
            <a:chOff x="1393168" y="1120587"/>
            <a:chExt cx="1002109" cy="548353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08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</a:t>
            </a:r>
            <a:r>
              <a:rPr lang="ko-KR" altLang="en-US" sz="1400" dirty="0" smtClean="0"/>
              <a:t>밀려남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05952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1490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53246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66138"/>
            <a:ext cx="202911" cy="2031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161181" y="1126825"/>
            <a:ext cx="1002109" cy="548353"/>
            <a:chOff x="1393168" y="1120587"/>
            <a:chExt cx="1002109" cy="548353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77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3" y="5788267"/>
            <a:ext cx="572158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49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4263</TotalTime>
  <Words>2539</Words>
  <Application>Microsoft Office PowerPoint</Application>
  <PresentationFormat>와이드스크린</PresentationFormat>
  <Paragraphs>949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PF스타더스트</vt:lpstr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기획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253</cp:revision>
  <dcterms:created xsi:type="dcterms:W3CDTF">2020-08-13T13:01:44Z</dcterms:created>
  <dcterms:modified xsi:type="dcterms:W3CDTF">2020-08-23T13:59:27Z</dcterms:modified>
</cp:coreProperties>
</file>